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</p:sldMasterIdLst>
  <p:notesMasterIdLst>
    <p:notesMasterId r:id="rId11"/>
  </p:notesMasterIdLst>
  <p:handoutMasterIdLst>
    <p:handoutMasterId r:id="rId12"/>
  </p:handoutMasterIdLst>
  <p:sldIdLst>
    <p:sldId id="263" r:id="rId6"/>
    <p:sldId id="264" r:id="rId7"/>
    <p:sldId id="265" r:id="rId8"/>
    <p:sldId id="268" r:id="rId9"/>
    <p:sldId id="267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4" autoAdjust="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0C181-03C1-6B4E-84DB-08F26FC1400A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50284-7328-3840-8FB0-4FF4DE698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504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F7D9A-E338-434F-B884-4AAF0A3FA4C0}" type="datetimeFigureOut">
              <a:rPr lang="pl-PL" smtClean="0"/>
              <a:pPr/>
              <a:t>2014-06-24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A7E83-1990-4912-A0F3-86F6A01C0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896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A7E83-1990-4912-A0F3-86F6A01C00A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4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Imię i Nazwisko</a:t>
            </a:r>
            <a:endParaRPr lang="pl-PL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23992" y="4644008"/>
            <a:ext cx="1788368" cy="22515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7 kwietnia 2014</a:t>
            </a:r>
            <a:endParaRPr lang="pl-P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0" y="4648200"/>
            <a:ext cx="685800" cy="304800"/>
          </a:xfrm>
        </p:spPr>
        <p:txBody>
          <a:bodyPr/>
          <a:lstStyle/>
          <a:p>
            <a:pPr lvl="0"/>
            <a:r>
              <a:rPr lang="pl-PL" dirty="0" smtClean="0"/>
              <a:t>Warszawa,</a:t>
            </a:r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prezenta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7 kwietnia 2014</a:t>
            </a:r>
            <a:endParaRPr lang="pl-P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Imię i Nazwisko</a:t>
            </a:r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lvl="0"/>
            <a:r>
              <a:rPr lang="pl-PL" dirty="0" smtClean="0"/>
              <a:t>Click to edit Master text styles</a:t>
            </a:r>
          </a:p>
          <a:p>
            <a:pPr lvl="1"/>
            <a:r>
              <a:rPr lang="pl-PL" dirty="0" smtClean="0"/>
              <a:t>Second level</a:t>
            </a:r>
          </a:p>
          <a:p>
            <a:pPr lvl="2"/>
            <a:r>
              <a:rPr lang="pl-PL" dirty="0" smtClean="0"/>
              <a:t>Third level</a:t>
            </a:r>
          </a:p>
          <a:p>
            <a:pPr lvl="3"/>
            <a:r>
              <a:rPr lang="pl-PL" dirty="0" smtClean="0"/>
              <a:t>Fourth level</a:t>
            </a:r>
          </a:p>
          <a:p>
            <a:pPr lvl="4"/>
            <a:r>
              <a:rPr lang="pl-PL" dirty="0" smtClean="0"/>
              <a:t>Fifth level</a:t>
            </a:r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334000" y="4343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Imię i Nazwisko</a:t>
            </a:r>
            <a:endParaRPr lang="pl-PL" dirty="0"/>
          </a:p>
        </p:txBody>
      </p:sp>
      <p:sp>
        <p:nvSpPr>
          <p:cNvPr id="21" name="Title Placeholder 20"/>
          <p:cNvSpPr>
            <a:spLocks noGrp="1"/>
          </p:cNvSpPr>
          <p:nvPr>
            <p:ph type="title"/>
          </p:nvPr>
        </p:nvSpPr>
        <p:spPr>
          <a:xfrm>
            <a:off x="5334000" y="32004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Lorem ipsum </a:t>
            </a:r>
            <a:r>
              <a:rPr lang="en-US" dirty="0" smtClean="0"/>
              <a:t>dolor sit </a:t>
            </a:r>
            <a:r>
              <a:rPr lang="en-US" dirty="0" err="1" smtClean="0"/>
              <a:t>amet</a:t>
            </a: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0" y="4648200"/>
            <a:ext cx="1219200" cy="30479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Warszawa,</a:t>
            </a:r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C3D9F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6294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367DCA-5638-604C-975C-2316E99F0714}" type="datetime6">
              <a:rPr lang="cs-CZ" smtClean="0"/>
              <a:pPr/>
              <a:t>červen ’14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91344" y="6356350"/>
            <a:ext cx="555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mtClean="0"/>
              <a:t>Imię i Nazwisko</a:t>
            </a:r>
            <a:endParaRPr lang="pl-PL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Click to edit Master text styles</a:t>
            </a:r>
          </a:p>
          <a:p>
            <a:pPr lvl="1"/>
            <a:r>
              <a:rPr lang="pl-PL" dirty="0" smtClean="0"/>
              <a:t>Second level</a:t>
            </a:r>
          </a:p>
          <a:p>
            <a:pPr lvl="2"/>
            <a:r>
              <a:rPr lang="pl-PL" dirty="0" smtClean="0"/>
              <a:t>Third level</a:t>
            </a:r>
          </a:p>
          <a:p>
            <a:pPr lvl="3"/>
            <a:r>
              <a:rPr lang="pl-PL" dirty="0" smtClean="0"/>
              <a:t>Fourth level</a:t>
            </a:r>
          </a:p>
          <a:p>
            <a:pPr lvl="4"/>
            <a:r>
              <a:rPr lang="pl-PL" dirty="0" smtClean="0"/>
              <a:t>Fifth level</a:t>
            </a:r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C3D9F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64088" y="4581128"/>
            <a:ext cx="2895600" cy="365125"/>
          </a:xfrm>
        </p:spPr>
        <p:txBody>
          <a:bodyPr/>
          <a:lstStyle/>
          <a:p>
            <a:r>
              <a:rPr lang="pl-PL" sz="1200" dirty="0" smtClean="0"/>
              <a:t>Bożena Wróblewska</a:t>
            </a:r>
            <a:endParaRPr lang="pl-PL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0" y="3200400"/>
            <a:ext cx="355848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Nowoczesna energetyka </a:t>
            </a:r>
            <a:br>
              <a:rPr lang="pl-PL" dirty="0" smtClean="0"/>
            </a:br>
            <a:r>
              <a:rPr lang="pl-PL" dirty="0" smtClean="0"/>
              <a:t>na obszarach wiejskich </a:t>
            </a:r>
            <a:br>
              <a:rPr lang="pl-PL" dirty="0" smtClean="0"/>
            </a:br>
            <a:r>
              <a:rPr lang="pl-PL" dirty="0" smtClean="0"/>
              <a:t>w Polsce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5364088" y="4941168"/>
            <a:ext cx="2736304" cy="288032"/>
          </a:xfrm>
        </p:spPr>
        <p:txBody>
          <a:bodyPr/>
          <a:lstStyle/>
          <a:p>
            <a:r>
              <a:rPr lang="pl-PL" sz="1100" dirty="0" smtClean="0"/>
              <a:t>Warszawa, 26 czerwca 2014 </a:t>
            </a:r>
            <a:endParaRPr lang="pl-PL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5921"/>
            <a:ext cx="1296144" cy="130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85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/>
              <a:t>26 czerwca 2014</a:t>
            </a:r>
            <a:endParaRPr lang="pl-P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 dirty="0" smtClean="0"/>
              <a:t>Bożena Wróblewska</a:t>
            </a:r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Źródła ogrzewania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gospodarstwach domowych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83568" y="3997829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GUS, 2012</a:t>
            </a:r>
            <a:endParaRPr lang="pl-PL" sz="1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60" y="2420888"/>
            <a:ext cx="7727139" cy="386357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988840"/>
            <a:ext cx="4746956" cy="22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3563888" y="6038237"/>
            <a:ext cx="2784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Wirtualny dom GASPOL ENERGY, gaspol.pl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71358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/>
              <a:t>26 czerwca 2014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 dirty="0" smtClean="0"/>
              <a:t>Bożena Wróblewska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Statystyki obszarów wiejskich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23528" y="3500463"/>
            <a:ext cx="83529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337F"/>
                </a:solidFill>
              </a:rPr>
              <a:t>Ciepło z </a:t>
            </a:r>
            <a:r>
              <a:rPr lang="pl-PL" b="1" dirty="0" smtClean="0">
                <a:solidFill>
                  <a:srgbClr val="00337F"/>
                </a:solidFill>
              </a:rPr>
              <a:t>sieci: </a:t>
            </a:r>
            <a:r>
              <a:rPr lang="pl-PL" dirty="0">
                <a:solidFill>
                  <a:srgbClr val="00337F"/>
                </a:solidFill>
              </a:rPr>
              <a:t>59</a:t>
            </a:r>
            <a:r>
              <a:rPr lang="pl-PL" dirty="0" smtClean="0">
                <a:solidFill>
                  <a:srgbClr val="00337F"/>
                </a:solidFill>
              </a:rPr>
              <a:t>% (miasto), </a:t>
            </a:r>
            <a:r>
              <a:rPr lang="pl-PL" dirty="0">
                <a:solidFill>
                  <a:srgbClr val="00337F"/>
                </a:solidFill>
              </a:rPr>
              <a:t>3,4% </a:t>
            </a:r>
            <a:r>
              <a:rPr lang="pl-PL" dirty="0" smtClean="0">
                <a:solidFill>
                  <a:srgbClr val="00337F"/>
                </a:solidFill>
              </a:rPr>
              <a:t>(wieś), wg GUS 2009.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0033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337F"/>
                </a:solidFill>
              </a:rPr>
              <a:t>Dostęp </a:t>
            </a:r>
            <a:r>
              <a:rPr lang="pl-PL" b="1" dirty="0">
                <a:solidFill>
                  <a:srgbClr val="00337F"/>
                </a:solidFill>
              </a:rPr>
              <a:t>do sieci </a:t>
            </a:r>
            <a:r>
              <a:rPr lang="pl-PL" b="1" dirty="0" smtClean="0">
                <a:solidFill>
                  <a:srgbClr val="00337F"/>
                </a:solidFill>
              </a:rPr>
              <a:t>gazu ziemnego</a:t>
            </a:r>
            <a:r>
              <a:rPr lang="pl-PL" dirty="0" smtClean="0">
                <a:solidFill>
                  <a:srgbClr val="00337F"/>
                </a:solidFill>
              </a:rPr>
              <a:t>:</a:t>
            </a:r>
            <a:r>
              <a:rPr lang="pl-PL" dirty="0" smtClean="0">
                <a:solidFill>
                  <a:srgbClr val="FF0505"/>
                </a:solidFill>
              </a:rPr>
              <a:t> </a:t>
            </a:r>
            <a:r>
              <a:rPr lang="pl-PL" dirty="0" smtClean="0">
                <a:solidFill>
                  <a:srgbClr val="00337F"/>
                </a:solidFill>
              </a:rPr>
              <a:t>73,6</a:t>
            </a:r>
            <a:r>
              <a:rPr lang="pl-PL" dirty="0">
                <a:solidFill>
                  <a:srgbClr val="00337F"/>
                </a:solidFill>
              </a:rPr>
              <a:t>% </a:t>
            </a:r>
            <a:r>
              <a:rPr lang="pl-PL" dirty="0" smtClean="0">
                <a:solidFill>
                  <a:srgbClr val="00337F"/>
                </a:solidFill>
              </a:rPr>
              <a:t>(miasto), 18,8</a:t>
            </a:r>
            <a:r>
              <a:rPr lang="pl-PL" dirty="0">
                <a:solidFill>
                  <a:srgbClr val="00337F"/>
                </a:solidFill>
              </a:rPr>
              <a:t>% </a:t>
            </a:r>
            <a:r>
              <a:rPr lang="pl-PL" dirty="0" smtClean="0">
                <a:solidFill>
                  <a:srgbClr val="00337F"/>
                </a:solidFill>
              </a:rPr>
              <a:t>(wieś), wg GUS 2008.</a:t>
            </a:r>
            <a:endParaRPr lang="pl-PL" dirty="0">
              <a:solidFill>
                <a:srgbClr val="0033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rgbClr val="0033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337F"/>
                </a:solidFill>
              </a:rPr>
              <a:t>Źródła </a:t>
            </a:r>
            <a:r>
              <a:rPr lang="pl-PL" b="1" dirty="0">
                <a:solidFill>
                  <a:srgbClr val="00337F"/>
                </a:solidFill>
              </a:rPr>
              <a:t>energii na terenach </a:t>
            </a:r>
            <a:r>
              <a:rPr lang="pl-PL" b="1" dirty="0" smtClean="0">
                <a:solidFill>
                  <a:srgbClr val="00337F"/>
                </a:solidFill>
              </a:rPr>
              <a:t>wiejskich: </a:t>
            </a:r>
            <a:r>
              <a:rPr lang="pl-PL" dirty="0" smtClean="0">
                <a:solidFill>
                  <a:srgbClr val="00337F"/>
                </a:solidFill>
              </a:rPr>
              <a:t>ponad </a:t>
            </a:r>
            <a:r>
              <a:rPr lang="pl-PL" dirty="0">
                <a:solidFill>
                  <a:srgbClr val="00337F"/>
                </a:solidFill>
              </a:rPr>
              <a:t>80% </a:t>
            </a:r>
            <a:r>
              <a:rPr lang="pl-PL" dirty="0" smtClean="0">
                <a:solidFill>
                  <a:srgbClr val="00337F"/>
                </a:solidFill>
              </a:rPr>
              <a:t>gospodarstw – paliwa stałe, z </a:t>
            </a:r>
            <a:r>
              <a:rPr lang="pl-PL" dirty="0">
                <a:solidFill>
                  <a:srgbClr val="00337F"/>
                </a:solidFill>
              </a:rPr>
              <a:t>pozostałych 20% </a:t>
            </a:r>
            <a:r>
              <a:rPr lang="pl-PL" dirty="0" smtClean="0">
                <a:solidFill>
                  <a:srgbClr val="00337F"/>
                </a:solidFill>
              </a:rPr>
              <a:t>jedynie 1/5 </a:t>
            </a:r>
            <a:r>
              <a:rPr lang="pl-PL" dirty="0">
                <a:solidFill>
                  <a:srgbClr val="00337F"/>
                </a:solidFill>
              </a:rPr>
              <a:t>gaz płynny, 9% energia </a:t>
            </a:r>
            <a:r>
              <a:rPr lang="pl-PL" dirty="0" smtClean="0">
                <a:solidFill>
                  <a:srgbClr val="00337F"/>
                </a:solidFill>
              </a:rPr>
              <a:t>słoneczna (TNS </a:t>
            </a:r>
            <a:r>
              <a:rPr lang="pl-PL" dirty="0">
                <a:solidFill>
                  <a:srgbClr val="00337F"/>
                </a:solidFill>
              </a:rPr>
              <a:t>OBOP dla Forum FREE, 2009</a:t>
            </a:r>
            <a:r>
              <a:rPr lang="pl-PL" dirty="0" smtClean="0">
                <a:solidFill>
                  <a:srgbClr val="00337F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0033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337F"/>
                </a:solidFill>
              </a:rPr>
              <a:t>Energia pierwotna</a:t>
            </a:r>
            <a:r>
              <a:rPr lang="pl-PL" dirty="0" smtClean="0">
                <a:solidFill>
                  <a:srgbClr val="00337F"/>
                </a:solidFill>
              </a:rPr>
              <a:t> w </a:t>
            </a:r>
            <a:r>
              <a:rPr lang="pl-PL" dirty="0">
                <a:solidFill>
                  <a:srgbClr val="00337F"/>
                </a:solidFill>
              </a:rPr>
              <a:t>przemyśle, budownictwie i </a:t>
            </a:r>
            <a:r>
              <a:rPr lang="pl-PL" dirty="0" smtClean="0">
                <a:solidFill>
                  <a:srgbClr val="00337F"/>
                </a:solidFill>
              </a:rPr>
              <a:t>transporcie – </a:t>
            </a:r>
          </a:p>
          <a:p>
            <a:r>
              <a:rPr lang="pl-PL" dirty="0">
                <a:solidFill>
                  <a:srgbClr val="00337F"/>
                </a:solidFill>
              </a:rPr>
              <a:t> </a:t>
            </a:r>
            <a:r>
              <a:rPr lang="pl-PL" dirty="0" smtClean="0">
                <a:solidFill>
                  <a:srgbClr val="00337F"/>
                </a:solidFill>
              </a:rPr>
              <a:t>    57 % </a:t>
            </a:r>
            <a:r>
              <a:rPr lang="pl-PL" dirty="0">
                <a:solidFill>
                  <a:srgbClr val="00337F"/>
                </a:solidFill>
              </a:rPr>
              <a:t>z węgla (GUS, 2011)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6" cy="18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34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/>
              <a:t>26 czerwca 2014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 dirty="0" smtClean="0"/>
              <a:t>Bożena Wróblewska</a:t>
            </a:r>
            <a:endParaRPr lang="pl-PL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Emisje s</a:t>
            </a:r>
            <a:r>
              <a:rPr lang="pl-PL" altLang="pl-PL" dirty="0" smtClean="0"/>
              <a:t>palin</a:t>
            </a:r>
            <a:endParaRPr lang="en-US" alt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53948" cy="42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81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/>
              <a:t>26 czerwca 2014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 dirty="0" smtClean="0"/>
              <a:t>Bożena Wróblewska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type="body" sz="quarter" idx="12"/>
          </p:nvPr>
        </p:nvSpPr>
        <p:spPr>
          <a:xfrm>
            <a:off x="107504" y="1988839"/>
            <a:ext cx="4104456" cy="4104456"/>
          </a:xfrm>
        </p:spPr>
        <p:txBody>
          <a:bodyPr>
            <a:normAutofit fontScale="92500" lnSpcReduction="20000"/>
          </a:bodyPr>
          <a:lstStyle/>
          <a:p>
            <a:r>
              <a:rPr lang="pl-PL" sz="1400" b="1" dirty="0" smtClean="0"/>
              <a:t>Potrzeba budowy nowoczesnych, efektywnych energetycznie systemów ogrzewania lub modernizacji istniejących:</a:t>
            </a:r>
          </a:p>
          <a:p>
            <a:pPr lvl="1"/>
            <a:r>
              <a:rPr lang="pl-PL" sz="1400" dirty="0" smtClean="0"/>
              <a:t>Systemy </a:t>
            </a:r>
            <a:r>
              <a:rPr lang="pl-PL" sz="1400" dirty="0" err="1" smtClean="0"/>
              <a:t>pozasieciowe</a:t>
            </a:r>
            <a:r>
              <a:rPr lang="pl-PL" sz="1400" dirty="0" smtClean="0"/>
              <a:t>  wykorzystujące paliwa niskoemisyjne – gaz płynny i nowoczesne urządzenia gazowe: kotły kondensacyjne oraz </a:t>
            </a:r>
            <a:r>
              <a:rPr lang="pl-PL" sz="1400" dirty="0" err="1" smtClean="0"/>
              <a:t>mikrokogeneracja</a:t>
            </a:r>
            <a:r>
              <a:rPr lang="pl-PL" sz="1400" dirty="0" smtClean="0"/>
              <a:t> na gaz</a:t>
            </a:r>
          </a:p>
          <a:p>
            <a:pPr lvl="1"/>
            <a:r>
              <a:rPr lang="pl-PL" sz="1400" dirty="0" smtClean="0"/>
              <a:t>Systemy wykorzystujące OZE: pompy ciepła, kolektory słoneczne, systemy fotowoltaiczne, </a:t>
            </a:r>
            <a:r>
              <a:rPr lang="pl-PL" sz="1400" dirty="0" err="1" smtClean="0"/>
              <a:t>mikroturbiny</a:t>
            </a:r>
            <a:r>
              <a:rPr lang="pl-PL" sz="1400" dirty="0" smtClean="0"/>
              <a:t> wiatrowe, </a:t>
            </a:r>
            <a:r>
              <a:rPr lang="pl-PL" sz="1400" dirty="0" err="1" smtClean="0"/>
              <a:t>mikrokogeneracja</a:t>
            </a:r>
            <a:r>
              <a:rPr lang="pl-PL" sz="1400" dirty="0" smtClean="0"/>
              <a:t> </a:t>
            </a:r>
          </a:p>
          <a:p>
            <a:pPr lvl="1"/>
            <a:r>
              <a:rPr lang="pl-PL" sz="1400" dirty="0" smtClean="0"/>
              <a:t>Systemy hybrydowe</a:t>
            </a:r>
          </a:p>
          <a:p>
            <a:r>
              <a:rPr lang="pl-PL" sz="1400" b="1" dirty="0" smtClean="0"/>
              <a:t>Potrzeby dofinansowania nakładów inwestycyjnych: </a:t>
            </a:r>
          </a:p>
          <a:p>
            <a:pPr lvl="1"/>
            <a:r>
              <a:rPr lang="pl-PL" sz="1400" dirty="0" smtClean="0"/>
              <a:t>nie tylko OZE, ale również inne źródła niskoemisyjne – gaz, również w skojarzeniu hybrydowym</a:t>
            </a:r>
          </a:p>
          <a:p>
            <a:pPr lvl="1"/>
            <a:r>
              <a:rPr lang="pl-PL" sz="1400" dirty="0" smtClean="0"/>
              <a:t>Dofinansowanie dla firm na obszarach wiejskich</a:t>
            </a:r>
          </a:p>
          <a:p>
            <a:r>
              <a:rPr lang="pl-PL" sz="1400" b="1" dirty="0" smtClean="0"/>
              <a:t>Bieżące koszty eksploatacyjne: </a:t>
            </a:r>
          </a:p>
          <a:p>
            <a:pPr marL="0" indent="0">
              <a:buNone/>
            </a:pPr>
            <a:r>
              <a:rPr lang="pl-PL" sz="1400" dirty="0" smtClean="0"/>
              <a:t>            - jak np. ulgi w podatkach dla osób fizycznych </a:t>
            </a:r>
          </a:p>
          <a:p>
            <a:pPr marL="0" indent="0">
              <a:buNone/>
            </a:pPr>
            <a:r>
              <a:rPr lang="pl-PL" sz="1400" dirty="0"/>
              <a:t> </a:t>
            </a:r>
            <a:r>
              <a:rPr lang="pl-PL" sz="1400" dirty="0" smtClean="0"/>
              <a:t>             lub firm wykorzystujących systemy niskoemisyjne </a:t>
            </a:r>
          </a:p>
          <a:p>
            <a:pPr marL="0" indent="0">
              <a:buNone/>
            </a:pPr>
            <a:r>
              <a:rPr lang="pl-PL" sz="1400" dirty="0"/>
              <a:t> </a:t>
            </a:r>
            <a:r>
              <a:rPr lang="pl-PL" sz="1400" dirty="0" smtClean="0"/>
              <a:t>             lub OZE</a:t>
            </a:r>
            <a:endParaRPr lang="pl-PL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36" y="1988839"/>
            <a:ext cx="4733987" cy="315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436611"/>
      </p:ext>
    </p:extLst>
  </p:cSld>
  <p:clrMapOvr>
    <a:masterClrMapping/>
  </p:clrMapOvr>
</p:sld>
</file>

<file path=ppt/theme/theme1.xml><?xml version="1.0" encoding="utf-8"?>
<a:theme xmlns:a="http://schemas.openxmlformats.org/drawingml/2006/main" name="GASPOL_master_201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SPOL_master_2014" id="{607569E6-3E14-4DF9-937C-EB07403939A3}" vid="{CB8655CA-5754-48FB-ABFC-DAFE2FE4D049}"/>
    </a:ext>
  </a:extLst>
</a:theme>
</file>

<file path=ppt/theme/theme2.xml><?xml version="1.0" encoding="utf-8"?>
<a:theme xmlns:a="http://schemas.openxmlformats.org/drawingml/2006/main" name="strona prezentacji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SPOL_master_2014" id="{607569E6-3E14-4DF9-937C-EB07403939A3}" vid="{B548D149-762A-4D0B-8A96-B004B16BE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B3D12E66089347B2DB4ADA4F16B0DC" ma:contentTypeVersion="0" ma:contentTypeDescription="Utwórz nowy dokument." ma:contentTypeScope="" ma:versionID="4becb2612b91a548621cd8c2492eab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4808c853e9eb948d4d7c462f60b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67F18E-B972-4CD1-9FAC-DD6896C599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F99F66-6345-446A-9EFF-787F706F2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2C554A3-2C45-4812-8808-8B169159A61E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GASPOL_master_2014</Template>
  <TotalTime>42</TotalTime>
  <Words>245</Words>
  <Application>Microsoft Office PowerPoint</Application>
  <PresentationFormat>Pokaz na ekranie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</vt:i4>
      </vt:variant>
    </vt:vector>
  </HeadingPairs>
  <TitlesOfParts>
    <vt:vector size="7" baseType="lpstr">
      <vt:lpstr>GASPOL_master_2014</vt:lpstr>
      <vt:lpstr>strona prezentacji</vt:lpstr>
      <vt:lpstr>Nowoczesna energetyka  na obszarach wiejskich  w Polsce</vt:lpstr>
      <vt:lpstr>Źródła ogrzewania  w gospodarstwach domowych</vt:lpstr>
      <vt:lpstr>Statystyki obszarów wiejskich</vt:lpstr>
      <vt:lpstr>Emisje spalin</vt:lpstr>
      <vt:lpstr>Wnioski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Wlodarska, Mrs. D. (Dorota)</dc:creator>
  <cp:lastModifiedBy>Mikosz, Mrs. A. (Anna)</cp:lastModifiedBy>
  <cp:revision>9</cp:revision>
  <dcterms:created xsi:type="dcterms:W3CDTF">2014-04-08T08:36:18Z</dcterms:created>
  <dcterms:modified xsi:type="dcterms:W3CDTF">2014-06-24T13:12:46Z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0x010100CCB3D12E66089347B2DB4ADA4F16B0DC</vt:lpwstr>
  </property>
</Properties>
</file>